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E0402B-0CE6-4103-85DA-E096332CD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87DD6E-80E6-4262-ACBC-6D555F153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A08395-F225-4FF2-9D9D-5CD5EDBA7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E466-1B99-44AA-9AE1-83202BD6E3BC}" type="datetimeFigureOut">
              <a:rPr lang="ru-RU" smtClean="0"/>
              <a:t>18.02.2024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D2EB69-F8AA-4873-87C0-E1FAF4FDF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374CE4-2A6A-4355-A6A9-F1783D011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B588-63ED-4AA3-B959-8722B5EECE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527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A1B13B-050F-4AFB-9AFF-62DF559C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1D6BC4-D16C-4B04-B950-203C0D1D2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F73858-ABF0-496C-891D-E6AFC9004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E466-1B99-44AA-9AE1-83202BD6E3BC}" type="datetimeFigureOut">
              <a:rPr lang="ru-RU" smtClean="0"/>
              <a:t>18.02.2024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360A1C-B25D-4339-8ADC-60DF20464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C2424E-7D32-40E9-8897-0AED30BDA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B588-63ED-4AA3-B959-8722B5EECE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722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07F5F1C-6C6C-4248-96AB-05AB86C50D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6F5D609-6437-42F5-AFE9-C92F20B71C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C3CA06-7BBA-4B2B-A8D8-C03C0425D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E466-1B99-44AA-9AE1-83202BD6E3BC}" type="datetimeFigureOut">
              <a:rPr lang="ru-RU" smtClean="0"/>
              <a:t>18.02.2024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2695AE-333E-4B0C-A644-02FA124D5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36CFFD-6558-4AD1-A4E6-3D5075688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B588-63ED-4AA3-B959-8722B5EECE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424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8C7BBD-8DED-49F9-BA4A-804D2555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5BCA70-47C9-41EE-BE4A-17EF993D4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18650F-B092-465E-B3C4-03E035082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E466-1B99-44AA-9AE1-83202BD6E3BC}" type="datetimeFigureOut">
              <a:rPr lang="ru-RU" smtClean="0"/>
              <a:t>18.02.2024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0E3D14-C325-4405-8242-B5974D60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04F843-7113-4A0E-A9CB-9C241044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B588-63ED-4AA3-B959-8722B5EECE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4831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6A3EFA-6390-4504-BB0F-2BBED5DF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6BB1AC-939F-441E-BCBA-A5AAA656B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4AE103-912B-4785-A57A-564FE5337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E466-1B99-44AA-9AE1-83202BD6E3BC}" type="datetimeFigureOut">
              <a:rPr lang="ru-RU" smtClean="0"/>
              <a:t>18.02.2024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FE201E-54BF-448C-B2D0-E122BEE15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2F0E93-86C1-4948-92D5-6BA756E61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B588-63ED-4AA3-B959-8722B5EECE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660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A50D5A-755A-45C2-B6A7-A91EFB15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493012-1B6B-4333-A062-6BAD750BE3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1D6DAE-67AC-45D2-A869-A2217C484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6084D6-A8D1-4ABA-AF94-12A85005E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E466-1B99-44AA-9AE1-83202BD6E3BC}" type="datetimeFigureOut">
              <a:rPr lang="ru-RU" smtClean="0"/>
              <a:t>18.02.2024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321D1B-B44B-494B-B2B7-8FF9A5E54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881B05-18DE-41A5-AE54-6BDC6C34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B588-63ED-4AA3-B959-8722B5EECE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07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875877-E62B-46BC-982B-043A91C04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A55868F-01C4-42ED-BF3B-A1AC4BEB9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E0AAEB3-3695-4D3B-88BA-525E84A71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B306F6-BDB7-41F1-8590-54FDC47B88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5B4181E-678C-4F95-865D-271614D7FF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B0F0082-C999-4DD1-87E7-FFAF9FE9D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E466-1B99-44AA-9AE1-83202BD6E3BC}" type="datetimeFigureOut">
              <a:rPr lang="ru-RU" smtClean="0"/>
              <a:t>18.02.2024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D0416DF-1DA5-48D3-BD36-0075209AE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BE23A87-03D7-41E9-9708-FEC817A9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B588-63ED-4AA3-B959-8722B5EECE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0392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9EBFD5-AB29-4523-AD56-3D2A516E4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B935BC-C46E-4FBF-B128-C2CA703D9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E466-1B99-44AA-9AE1-83202BD6E3BC}" type="datetimeFigureOut">
              <a:rPr lang="ru-RU" smtClean="0"/>
              <a:t>18.02.2024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64C744-53A9-4A6A-80CD-49F8EFBD5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B19F557-DAEA-443E-ADF0-92D9774A4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B588-63ED-4AA3-B959-8722B5EECE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4789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CEFDDD7-1D5F-42A8-9B73-95C7E733E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E466-1B99-44AA-9AE1-83202BD6E3BC}" type="datetimeFigureOut">
              <a:rPr lang="ru-RU" smtClean="0"/>
              <a:t>18.02.2024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9B5ABC7-22EF-4CFF-9A27-11F83568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7B574E-8AFD-44BC-9943-DEFC960C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B588-63ED-4AA3-B959-8722B5EECE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109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2F886C-4052-4012-97B2-BD7641221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677AB2-2E78-4D01-B61C-172D56887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BDC79E8-3516-4008-BC26-814474171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A2DB5C3-941E-4848-BA3F-C53A1430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E466-1B99-44AA-9AE1-83202BD6E3BC}" type="datetimeFigureOut">
              <a:rPr lang="ru-RU" smtClean="0"/>
              <a:t>18.02.2024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AC3DEB-ED8A-4484-8217-277D4B466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50DEFA-4504-4DEB-893E-EEC8BA631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B588-63ED-4AA3-B959-8722B5EECE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593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C2F39D-437B-4E53-BD11-AD41DCDA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F4785D6-CE20-4337-BDF4-5DDA1660EC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D62C6E3-7D48-4564-9335-A8C4916D2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89383E-8819-46A7-8A82-DA757447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E466-1B99-44AA-9AE1-83202BD6E3BC}" type="datetimeFigureOut">
              <a:rPr lang="ru-RU" smtClean="0"/>
              <a:t>18.02.2024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A6A413-065E-4293-BC47-358C14B03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11E7BA-D2E3-46FB-A982-90143FE5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B588-63ED-4AA3-B959-8722B5EECE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05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C07A35-119F-4B12-89C6-4948E2526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ABBFCD-C0E3-4C32-BD98-44382955B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DB341C-AF64-4E0A-86A0-0107EE7821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0E466-1B99-44AA-9AE1-83202BD6E3BC}" type="datetimeFigureOut">
              <a:rPr lang="ru-RU" smtClean="0"/>
              <a:t>18.02.2024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FEB6C2-F762-4EFA-B61D-7C0F4E5493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0E283D-06C7-4426-82B0-214813B3D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9B588-63ED-4AA3-B959-8722B5EECE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127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9000">
              <a:schemeClr val="accent1">
                <a:lumMod val="5000"/>
                <a:lumOff val="95000"/>
              </a:schemeClr>
            </a:gs>
            <a:gs pos="22000">
              <a:schemeClr val="accent1">
                <a:lumMod val="45000"/>
                <a:lumOff val="55000"/>
              </a:schemeClr>
            </a:gs>
            <a:gs pos="100000">
              <a:schemeClr val="accent6">
                <a:lumMod val="50000"/>
              </a:schemeClr>
            </a:gs>
            <a:gs pos="19000">
              <a:schemeClr val="accent1">
                <a:lumMod val="30000"/>
                <a:lumOff val="7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9EA223-6EBF-4B74-AA84-73FA1E3DB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46198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F58F23-9670-45FE-B976-CA82B0FDAB66}"/>
              </a:ext>
            </a:extLst>
          </p:cNvPr>
          <p:cNvSpPr txBox="1"/>
          <p:nvPr/>
        </p:nvSpPr>
        <p:spPr>
          <a:xfrm>
            <a:off x="0" y="326541"/>
            <a:ext cx="470675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Сравнение правления Петра I и Екатерины II в области образования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8D081-A7EE-48E0-A03D-9E13BF278348}"/>
              </a:ext>
            </a:extLst>
          </p:cNvPr>
          <p:cNvSpPr txBox="1"/>
          <p:nvPr/>
        </p:nvSpPr>
        <p:spPr>
          <a:xfrm>
            <a:off x="5078026" y="4507182"/>
            <a:ext cx="3383953" cy="217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Авторы: Исмаилова Ашгабат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Рахымова</a:t>
            </a:r>
            <a:r>
              <a:rPr lang="ru-RU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Огултач</a:t>
            </a:r>
            <a:endParaRPr lang="ru-RU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Таджов</a:t>
            </a:r>
            <a:r>
              <a:rPr lang="ru-RU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Гаммарберди</a:t>
            </a:r>
            <a:r>
              <a:rPr lang="ru-RU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Группа: 3834101/30010</a:t>
            </a:r>
          </a:p>
        </p:txBody>
      </p:sp>
    </p:spTree>
    <p:extLst>
      <p:ext uri="{BB962C8B-B14F-4D97-AF65-F5344CB8AC3E}">
        <p14:creationId xmlns:p14="http://schemas.microsoft.com/office/powerpoint/2010/main" val="1847190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A6E5B3A-3C63-4BA9-BDB8-A68BFD756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1205"/>
            <a:ext cx="7363326" cy="323679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B27429-0077-4ABD-907E-3867AF4B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5277853" cy="354781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866608-C0A9-4E91-B1F7-40FACEA0C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267" y="0"/>
            <a:ext cx="6757734" cy="35478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F8AAA0-23A9-4478-9CD3-599886231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899" y="3621205"/>
            <a:ext cx="4709962" cy="323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14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638DDD-D3E8-4372-A33B-CD827FFCA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0905"/>
            <a:ext cx="5812256" cy="4227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DEEF0A-D291-43F8-A568-06F036822E72}"/>
              </a:ext>
            </a:extLst>
          </p:cNvPr>
          <p:cNvSpPr txBox="1"/>
          <p:nvPr/>
        </p:nvSpPr>
        <p:spPr>
          <a:xfrm>
            <a:off x="0" y="176463"/>
            <a:ext cx="58122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Новая попытка двинуть вперед общее образование или, как тогда выражались, «размножить науки в империи», сделана была в середине XVIII в. при Екатерине II в более благоприятных условиях и с несколько лучшим результатом. 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3999B-AA92-4991-AAA7-6322B066D41A}"/>
              </a:ext>
            </a:extLst>
          </p:cNvPr>
          <p:cNvSpPr txBox="1"/>
          <p:nvPr/>
        </p:nvSpPr>
        <p:spPr>
          <a:xfrm>
            <a:off x="6047874" y="1081767"/>
            <a:ext cx="6144126" cy="558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 первое время царствования Екатерина, увлеченная педагогическими идеями просветительной литературы, задалась более широкой мыслью — в корне изменить самое назначение общественной школы. Если прежняя школа только учила, то новая школа должна была воспитывать. Таким образом, впервые в России школа брала на себя задачи воспитания, принадлежавшие до тех пор исключительно семье. С этим перенесением воспитания из семьи в школу должно было совершиться полнейшее изменение его приемов и целей.</a:t>
            </a:r>
            <a:endParaRPr lang="ru-RU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263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8B33E3-A359-4D84-8292-99CF4847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" y="0"/>
            <a:ext cx="1217595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3398A2-F610-4879-A07E-72B2A3907AF2}"/>
              </a:ext>
            </a:extLst>
          </p:cNvPr>
          <p:cNvSpPr txBox="1"/>
          <p:nvPr/>
        </p:nvSpPr>
        <p:spPr>
          <a:xfrm>
            <a:off x="0" y="0"/>
            <a:ext cx="1215991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Импера́торский</a:t>
            </a: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Моско́вский</a:t>
            </a: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университе́т</a:t>
            </a:r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</a:rPr>
              <a:t> (ИМУ, в 1755—1917 годах) — старейший из университетов Российской империи, учреждённый 12 (23) января 1755 года указом императрицы Елизаветы Петровны «Об учреждении Московского университета и двух гимназий», согласно проекту, выработанному меценатом и вельможей И. И. Шуваловым при участии М. В. Ломоносова. После революции 1917 года переименован в Московский государственный университет.</a:t>
            </a:r>
          </a:p>
        </p:txBody>
      </p:sp>
    </p:spTree>
    <p:extLst>
      <p:ext uri="{BB962C8B-B14F-4D97-AF65-F5344CB8AC3E}">
        <p14:creationId xmlns:p14="http://schemas.microsoft.com/office/powerpoint/2010/main" val="3848278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062C098-503C-4E7E-8E72-B35886F00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28674" cy="61560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C6A55A-7A92-48A0-A5DD-390835D706A7}"/>
              </a:ext>
            </a:extLst>
          </p:cNvPr>
          <p:cNvSpPr txBox="1"/>
          <p:nvPr/>
        </p:nvSpPr>
        <p:spPr>
          <a:xfrm>
            <a:off x="0" y="6200193"/>
            <a:ext cx="4828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И. И. Шувалов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DC859C-BE15-492C-8AC2-F1538AA941CF}"/>
              </a:ext>
            </a:extLst>
          </p:cNvPr>
          <p:cNvSpPr txBox="1"/>
          <p:nvPr/>
        </p:nvSpPr>
        <p:spPr>
          <a:xfrm>
            <a:off x="5005137" y="171377"/>
            <a:ext cx="6096000" cy="6011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И. И. Шувалову, одному из ярких представителей рассматриваемой эпохи, о привлечении всего русского дворянства к прохождению общеобразовательной школы. Для этого он планировал (1760 г.) покрыть всю Россию сетью учебных заведений. «В маленьких городах это должны были быть элементарные школы — для обучения грамоте и арифметике; из них учащиеся направлялись в «знатные города», где проектировалось устроить гимназии; а из гимназий выпускники должны были переходить в высшие учебные заведения обеих столиц».</a:t>
            </a:r>
            <a:endParaRPr lang="ru-RU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717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49B0F28-8B77-46E3-BBAD-8A5FC553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085"/>
            <a:ext cx="6871058" cy="53019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9DF85-7C32-47EB-9462-E142E2DE2CDD}"/>
              </a:ext>
            </a:extLst>
          </p:cNvPr>
          <p:cNvSpPr txBox="1"/>
          <p:nvPr/>
        </p:nvSpPr>
        <p:spPr>
          <a:xfrm>
            <a:off x="6871058" y="151179"/>
            <a:ext cx="5320942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Bahnschrift" panose="020B0502040204020203" pitchFamily="34" charset="0"/>
              </a:rPr>
              <a:t>21 июля 1758 года «для размножения наук» по указу Сената в Казани была открыта гимназия, которая явилась первой в провинции и долгое время оставалась единственной после Петербурга и Москвы. Инициатива создания гимназии принадлежала куратору Московского университета И. И. Шувалову, писавшему в Сенат, что «для размножения наук в Империи надобно учредить, кроме Москвы и Санкт-Петербурга, гимназии, из которых бы молодые люди, указующие успехи своего понятия и учения, могли выходить в Московский университет и Санкт-Петербургскую Академию наук для обучения наук, чив в том месте первые основания». Основание гимназии являлось первым шагом в оставшемся тогда нереализованном плане Шувалова по устройству средних школ (гимназий) в крупных городах России.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957663-4F36-4E02-B41C-A48C303FB3E5}"/>
              </a:ext>
            </a:extLst>
          </p:cNvPr>
          <p:cNvSpPr txBox="1"/>
          <p:nvPr/>
        </p:nvSpPr>
        <p:spPr>
          <a:xfrm>
            <a:off x="181501" y="592022"/>
            <a:ext cx="61601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казанская гимназия</a:t>
            </a:r>
          </a:p>
        </p:txBody>
      </p:sp>
    </p:spTree>
    <p:extLst>
      <p:ext uri="{BB962C8B-B14F-4D97-AF65-F5344CB8AC3E}">
        <p14:creationId xmlns:p14="http://schemas.microsoft.com/office/powerpoint/2010/main" val="2957707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F77EFE8-145A-409B-9AB0-B5686DE4A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86737" cy="574307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5D93EB-3A5F-4E2B-9973-0AEDD9465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927" y="0"/>
            <a:ext cx="5743074" cy="5743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BDB2AD-0055-411F-9DCA-ED629DFAE87B}"/>
              </a:ext>
            </a:extLst>
          </p:cNvPr>
          <p:cNvSpPr txBox="1"/>
          <p:nvPr/>
        </p:nvSpPr>
        <p:spPr>
          <a:xfrm>
            <a:off x="0" y="6039670"/>
            <a:ext cx="4786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Ян Амоса Коменского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76E70-ED8E-474E-936F-45A880153DDB}"/>
              </a:ext>
            </a:extLst>
          </p:cNvPr>
          <p:cNvSpPr txBox="1"/>
          <p:nvPr/>
        </p:nvSpPr>
        <p:spPr>
          <a:xfrm>
            <a:off x="6096000" y="6039670"/>
            <a:ext cx="61200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Джон Локк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22327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48A3087-D348-42CB-8C3F-1C8C98B31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799" y="0"/>
            <a:ext cx="5544201" cy="415490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9A6376-DAD7-49DC-ABAE-1D9D33481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3095"/>
            <a:ext cx="6900881" cy="415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66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B56491-DAF2-4A6D-B335-2D041969E899}"/>
              </a:ext>
            </a:extLst>
          </p:cNvPr>
          <p:cNvSpPr txBox="1"/>
          <p:nvPr/>
        </p:nvSpPr>
        <p:spPr>
          <a:xfrm>
            <a:off x="0" y="658389"/>
            <a:ext cx="6096000" cy="593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Основные образовательные реформы Петра 1:</a:t>
            </a:r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Открытие множества школ: цифирных, гарнизонных, епархиальных, Инженерной, Артиллерийской, </a:t>
            </a:r>
            <a:r>
              <a:rPr lang="ru-RU" sz="180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Навигацкой</a:t>
            </a: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Создание системы профессионального образования.</a:t>
            </a:r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Направление молодых дворян на учёбу за границу.</a:t>
            </a:r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Изменение содержания образования: на первом месте вместо церковных оказались светские науки.</a:t>
            </a:r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Создание светских учебников.</a:t>
            </a:r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Издание печатной газеты «Ведомости».</a:t>
            </a:r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Основание первой библиотеки в 1714 году.</a:t>
            </a:r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Создание Академии наук.</a:t>
            </a:r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Развитие отечественной науки: внедрение русских изобретений, организация географических, геологических и других экспедиций.</a:t>
            </a:r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Введение нового летоисчисления с 1 января 1700 года.</a:t>
            </a:r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Основание в Санкт-Петербурге первого музея — Кунсткамеры.</a:t>
            </a:r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B77B84-29D9-4E78-A2B3-551D7BB54839}"/>
              </a:ext>
            </a:extLst>
          </p:cNvPr>
          <p:cNvSpPr txBox="1"/>
          <p:nvPr/>
        </p:nvSpPr>
        <p:spPr>
          <a:xfrm>
            <a:off x="6120062" y="320842"/>
            <a:ext cx="6096000" cy="6628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Реформа образования Екатерины II — комплекс мероприятий по модернизации системы российского образования.</a:t>
            </a:r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Основные цели реформы:</a:t>
            </a:r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следование идеям просвещения;</a:t>
            </a:r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повышение уровня и качества образования дворян;</a:t>
            </a:r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решение проблем осиротевших детей.</a:t>
            </a:r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Основные мероприятия:</a:t>
            </a:r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Организация школ для удовлетворения культурных и образовательных запросов дворян.</a:t>
            </a:r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Выпуск «Нового устава сухопутного кадетского корпуса» в 1766 году.</a:t>
            </a:r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Развитие частных учебных заведений, которые пользовались программами государственных школ.</a:t>
            </a:r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Учреждение «воспитательных домов» для решения проблем бездомных и брошенных детей.</a:t>
            </a:r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«Устава народным училищам Российской Империи» в 1786 году.</a:t>
            </a:r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Введение классно-урочной системы обучения.</a:t>
            </a:r>
            <a:endParaRPr lang="ru-RU" sz="1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70E3B-BD45-46D7-895C-5C4F74DD377B}"/>
              </a:ext>
            </a:extLst>
          </p:cNvPr>
          <p:cNvSpPr txBox="1"/>
          <p:nvPr/>
        </p:nvSpPr>
        <p:spPr>
          <a:xfrm>
            <a:off x="0" y="90009"/>
            <a:ext cx="54382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</a:rPr>
              <a:t>Реформы правителей</a:t>
            </a:r>
          </a:p>
        </p:txBody>
      </p:sp>
    </p:spTree>
    <p:extLst>
      <p:ext uri="{BB962C8B-B14F-4D97-AF65-F5344CB8AC3E}">
        <p14:creationId xmlns:p14="http://schemas.microsoft.com/office/powerpoint/2010/main" val="1564343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19854A-1390-48DA-BB6F-4A425885D82F}"/>
              </a:ext>
            </a:extLst>
          </p:cNvPr>
          <p:cNvSpPr txBox="1"/>
          <p:nvPr/>
        </p:nvSpPr>
        <p:spPr>
          <a:xfrm>
            <a:off x="3048000" y="2564692"/>
            <a:ext cx="6096000" cy="1728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44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Спасибо за внимание! 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4400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Конец!</a:t>
            </a:r>
            <a:endParaRPr lang="ru-RU" sz="4400" dirty="0">
              <a:solidFill>
                <a:srgbClr val="00B05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968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773114-53BD-4E44-9A11-E5F71084D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5069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FAE2BE-83FF-44CD-9C86-F3A946D5735A}"/>
              </a:ext>
            </a:extLst>
          </p:cNvPr>
          <p:cNvSpPr txBox="1"/>
          <p:nvPr/>
        </p:nvSpPr>
        <p:spPr>
          <a:xfrm>
            <a:off x="5550693" y="0"/>
            <a:ext cx="6512969" cy="279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ru-RU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Пётр I Алексеевич Великий </a:t>
            </a:r>
            <a:endParaRPr lang="ru-RU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(30 мая [9 июня] 1672 год - 28 января [8 февраля] 1725 год) - последний царь всея Руси (с 1682 года) и первый Император Всероссийский (с 1721 года).</a:t>
            </a:r>
            <a:endParaRPr lang="ru-RU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Пётр был провозглашён царём в 1682 году в 10-летнем возрасте, стал править самостоятельно с 1689 года.</a:t>
            </a:r>
            <a:endParaRPr lang="ru-RU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83593D-6164-4C0A-A23A-BBA3A131DFF1}"/>
              </a:ext>
            </a:extLst>
          </p:cNvPr>
          <p:cNvSpPr txBox="1"/>
          <p:nvPr/>
        </p:nvSpPr>
        <p:spPr>
          <a:xfrm>
            <a:off x="5550694" y="2797369"/>
            <a:ext cx="6512968" cy="3915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ru-RU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Личностные качества</a:t>
            </a:r>
            <a:endParaRPr lang="ru-RU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Петре сочетались противоположные черты характера. В одно и то же время он был вспыльчивым и хладнокровным, расточительным и бережливым до скупости, жестоким и милосердным, требовательным и снисходительным, грубым и нежным, расчетливым и опрометчивым. Все это создавало своего рода эмоциональный фон, на котором протекала государственная, дипломатическая и военная деятельность Петра.</a:t>
            </a:r>
            <a:endParaRPr lang="ru-RU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993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127380-B972-4DB6-B384-0A5EA852D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47"/>
            <a:ext cx="6137709" cy="6593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D8B111-2058-40B4-B858-B5D3E9FDA16D}"/>
              </a:ext>
            </a:extLst>
          </p:cNvPr>
          <p:cNvSpPr txBox="1"/>
          <p:nvPr/>
        </p:nvSpPr>
        <p:spPr>
          <a:xfrm>
            <a:off x="6214711" y="132347"/>
            <a:ext cx="5977289" cy="5962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ru-RU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Екатерина II Алексеевна Великая</a:t>
            </a:r>
            <a:endParaRPr lang="ru-RU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Урождённая София Августа Фредерика Ангальт-Цербстская, в православии Екатерина Алексеевна— императрица всероссийская с 1762 по 1796 год.</a:t>
            </a:r>
            <a:endParaRPr lang="ru-RU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Родилась София Фредерика Августа Ангальт-Цербстская 21 апреля (2 мая) 1729 года в немецком померанском городе </a:t>
            </a:r>
            <a:r>
              <a:rPr lang="ru-RU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Штеттин</a:t>
            </a: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(ныне Щецин в Польше).</a:t>
            </a:r>
            <a:endParaRPr lang="ru-RU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ru-RU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Личностные качества</a:t>
            </a:r>
            <a:endParaRPr lang="ru-RU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Период её правления часто считают золотым веком Российской империи. Ее часто сравнивали и продолжают сравнивать с Петром I. Один из ее современников образно описал суть екатерининского правления: Петр Великий создал в России людей, Екатерина – вложила в них души.</a:t>
            </a:r>
            <a:endParaRPr lang="ru-RU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690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618FDB-FF9A-4ABE-86AA-F81E9840D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83365" cy="322927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AE5F16-9D74-4B00-8759-26B5EE891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466" y="3229276"/>
            <a:ext cx="5057534" cy="36287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F53EA5-CB61-4C72-BE48-3809CA538604}"/>
              </a:ext>
            </a:extLst>
          </p:cNvPr>
          <p:cNvSpPr txBox="1"/>
          <p:nvPr/>
        </p:nvSpPr>
        <p:spPr>
          <a:xfrm>
            <a:off x="4783364" y="0"/>
            <a:ext cx="740863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Необходимо подчеркнуть, что на данный период основной возможностью получить образование было поехать, подобно Петру, за границу и получить основные знания там. Это и заставил Петр сделать многих из своих сверстников. Именно так два выделенных фактора развития образования — влияние зарубежной традиции и личности государя — соединились в единое целое. 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19F672-D02F-4D4F-9C1C-0B8CC41F721E}"/>
              </a:ext>
            </a:extLst>
          </p:cNvPr>
          <p:cNvSpPr txBox="1"/>
          <p:nvPr/>
        </p:nvSpPr>
        <p:spPr>
          <a:xfrm>
            <a:off x="268706" y="3487847"/>
            <a:ext cx="670961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Крупным этапом в развитии системы образования выделяется период, связанный с реформаторской деятельностью Петра I, которая была продолжена императрицами Елизаветой и Екатериной II.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Начало данного этапа было связано с процессом обучения самого молодого Петра.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80675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D1A367E-E2CE-4BE1-A4EF-C0BB4C07B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3829699" cy="64578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74B7E2-172E-4078-B4D8-7433BACCF541}"/>
              </a:ext>
            </a:extLst>
          </p:cNvPr>
          <p:cNvSpPr txBox="1"/>
          <p:nvPr/>
        </p:nvSpPr>
        <p:spPr>
          <a:xfrm>
            <a:off x="101553" y="6457890"/>
            <a:ext cx="36736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 err="1">
                <a:latin typeface="Arial Narrow" panose="020B0606020202030204" pitchFamily="34" charset="0"/>
              </a:rPr>
              <a:t>Фарварсон</a:t>
            </a:r>
            <a:endParaRPr lang="ru-RU" sz="2000" b="1" dirty="0">
              <a:latin typeface="Arial Narrow" panose="020B0606020202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BDBA18-BCCE-4877-A53C-748B72489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390" y="0"/>
            <a:ext cx="4641609" cy="6457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6B89F0-63BF-4A03-8DD4-79F55371D97E}"/>
              </a:ext>
            </a:extLst>
          </p:cNvPr>
          <p:cNvSpPr txBox="1"/>
          <p:nvPr/>
        </p:nvSpPr>
        <p:spPr>
          <a:xfrm>
            <a:off x="7550390" y="6457890"/>
            <a:ext cx="46095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Arial Narrow" panose="020B0606020202030204" pitchFamily="34" charset="0"/>
              </a:rPr>
              <a:t>школа математических и </a:t>
            </a:r>
            <a:r>
              <a:rPr lang="ru-RU" sz="2000" dirty="0" err="1">
                <a:latin typeface="Arial Narrow" panose="020B0606020202030204" pitchFamily="34" charset="0"/>
              </a:rPr>
              <a:t>навигацких</a:t>
            </a:r>
            <a:r>
              <a:rPr lang="ru-RU" sz="2000" dirty="0">
                <a:latin typeface="Arial Narrow" panose="020B0606020202030204" pitchFamily="34" charset="0"/>
              </a:rPr>
              <a:t> наук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E82A89-0705-4730-B227-0A9E76B50512}"/>
              </a:ext>
            </a:extLst>
          </p:cNvPr>
          <p:cNvSpPr txBox="1"/>
          <p:nvPr/>
        </p:nvSpPr>
        <p:spPr>
          <a:xfrm>
            <a:off x="3871934" y="966786"/>
            <a:ext cx="363622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Bahnschrift" panose="020B0502040204020203" pitchFamily="34" charset="0"/>
              </a:rPr>
              <a:t>за границей русский человек для получения образования был, как правило, не подготовлен. «Приходилось «не то языкам учиться, не то наукам», как жаловался один из таких невольных туристов». Поэтому в первую же свою поездку (1698 г.) Петр выписал в Москву, для преподавания математики и морских наук, учителя — англичанина </a:t>
            </a:r>
            <a:r>
              <a:rPr lang="ru-RU" sz="2000" dirty="0" err="1">
                <a:latin typeface="Bahnschrift" panose="020B0502040204020203" pitchFamily="34" charset="0"/>
              </a:rPr>
              <a:t>Фарварсона</a:t>
            </a:r>
            <a:r>
              <a:rPr lang="ru-RU" sz="2000" dirty="0">
                <a:latin typeface="Bahnschrift" panose="020B0502040204020203" pitchFamily="34" charset="0"/>
              </a:rPr>
              <a:t>, а в 1701 г. учреждена была «школа математических и </a:t>
            </a:r>
            <a:r>
              <a:rPr lang="ru-RU" sz="2000" dirty="0" err="1">
                <a:latin typeface="Bahnschrift" panose="020B0502040204020203" pitchFamily="34" charset="0"/>
              </a:rPr>
              <a:t>навигацких</a:t>
            </a:r>
            <a:r>
              <a:rPr lang="ru-RU" sz="2000" dirty="0">
                <a:latin typeface="Bahnschrift" panose="020B0502040204020203" pitchFamily="34" charset="0"/>
              </a:rPr>
              <a:t> наук». </a:t>
            </a:r>
          </a:p>
        </p:txBody>
      </p:sp>
    </p:spTree>
    <p:extLst>
      <p:ext uri="{BB962C8B-B14F-4D97-AF65-F5344CB8AC3E}">
        <p14:creationId xmlns:p14="http://schemas.microsoft.com/office/powerpoint/2010/main" val="1514216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5F3F6C1-09D5-4688-A690-D1CD461E3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76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B9AA3E7-C652-4D29-9506-847135DF7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986864" cy="62403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2694C8-BC39-4DE3-896F-3822FF0AA041}"/>
              </a:ext>
            </a:extLst>
          </p:cNvPr>
          <p:cNvSpPr txBox="1"/>
          <p:nvPr/>
        </p:nvSpPr>
        <p:spPr>
          <a:xfrm>
            <a:off x="0" y="6240378"/>
            <a:ext cx="59868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 П. Н. Милюков </a:t>
            </a:r>
            <a:endParaRPr lang="ru-RU" sz="2400" dirty="0">
              <a:latin typeface="Bahnschrif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954D0-8669-4293-AD82-10581ACB9D62}"/>
              </a:ext>
            </a:extLst>
          </p:cNvPr>
          <p:cNvSpPr txBox="1"/>
          <p:nvPr/>
        </p:nvSpPr>
        <p:spPr>
          <a:xfrm>
            <a:off x="5986864" y="858031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П. Н. Милюков считал, что именно обе академии, «морская» и «славяно-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греколатинская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», сделались скоро двумя исходными пунктами целой сети профессиональных и низших школ, учрежденных Петром в провинции. Возникновение этой первой в России сети духовных и светских школ, собственно, и было тем огромным шагом вперед, который во время петровского царствования создал целую эпоху в истории русского образования.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120754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5BC749-B686-42AE-835E-B14C1E849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620" y="0"/>
            <a:ext cx="6240380" cy="373122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4C4BB6-D836-456E-B4F0-B69C02C34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5613"/>
            <a:ext cx="5848607" cy="488482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FFDC34-9948-44B6-96D5-2E83584F8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336" y="3810000"/>
            <a:ext cx="5694948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D4AC1-11F4-41C2-BE83-8DFDFDE38794}"/>
              </a:ext>
            </a:extLst>
          </p:cNvPr>
          <p:cNvSpPr txBox="1"/>
          <p:nvPr/>
        </p:nvSpPr>
        <p:spPr>
          <a:xfrm>
            <a:off x="128336" y="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spc="300" dirty="0">
                <a:latin typeface="Bahnschrift" panose="020B0502040204020203" pitchFamily="34" charset="0"/>
              </a:rPr>
              <a:t>школы </a:t>
            </a:r>
          </a:p>
        </p:txBody>
      </p:sp>
    </p:spTree>
    <p:extLst>
      <p:ext uri="{BB962C8B-B14F-4D97-AF65-F5344CB8AC3E}">
        <p14:creationId xmlns:p14="http://schemas.microsoft.com/office/powerpoint/2010/main" val="306459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171859F-49D4-436D-AEFC-FF5432B01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316"/>
            <a:ext cx="4916906" cy="63370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6C15BD-DAE7-4C4F-A4B2-FBE4030DB26E}"/>
              </a:ext>
            </a:extLst>
          </p:cNvPr>
          <p:cNvSpPr txBox="1"/>
          <p:nvPr/>
        </p:nvSpPr>
        <p:spPr>
          <a:xfrm>
            <a:off x="176464" y="2965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славяно-греко-латинская академия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93ADC6-C4ED-4F3D-9814-12ACC9742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263" y="1945332"/>
            <a:ext cx="7138737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7F7F25-0F80-419C-9AFC-4F333DF97BAE}"/>
              </a:ext>
            </a:extLst>
          </p:cNvPr>
          <p:cNvSpPr txBox="1"/>
          <p:nvPr/>
        </p:nvSpPr>
        <p:spPr>
          <a:xfrm>
            <a:off x="5574631" y="12528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Епархиальная школа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413270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1102</Words>
  <Application>Microsoft Office PowerPoint</Application>
  <PresentationFormat>Широкоэкранный</PresentationFormat>
  <Paragraphs>63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Arial</vt:lpstr>
      <vt:lpstr>Arial Narrow</vt:lpstr>
      <vt:lpstr>Bahnschrift</vt:lpstr>
      <vt:lpstr>Calibri</vt:lpstr>
      <vt:lpstr>Calibri Light</vt:lpstr>
      <vt:lpstr>Symbol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14</cp:revision>
  <dcterms:created xsi:type="dcterms:W3CDTF">2024-02-18T10:10:44Z</dcterms:created>
  <dcterms:modified xsi:type="dcterms:W3CDTF">2024-02-18T14:57:12Z</dcterms:modified>
</cp:coreProperties>
</file>